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1" d="100"/>
          <a:sy n="111" d="100"/>
        </p:scale>
        <p:origin x="393" y="3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bc76a5a022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2bc76a5a022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bc76a5a022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2bc76a5a022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bc76a5a022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2bc76a5a022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bc76a5a022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2bc76a5a022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bc76a5a022_0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2bc76a5a022_0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bc76a5a022_0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2bc76a5a022_0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bc76a5a022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2bc76a5a022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bc76a5a022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2bc76a5a022_0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bc76a5a022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2bc76a5a022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2bc76a5a022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2bc76a5a022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bc76a5a022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bc76a5a022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2bc76a5a022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2bc76a5a022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bc76a5a022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2bc76a5a022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bc76a5a022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bc76a5a022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bc76a5a022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2bc76a5a022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bc76a5a022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bc76a5a022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bc76a5a022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2bc76a5a022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_Jtpf8N5IDE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youtube.com/watch?v=OTKjISlQOhs" TargetMode="Externa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1.wdr.de/radio/wdr5/sendungen/zeitzeichen/zeitzeichen-brian-may-100.html" TargetMode="External"/><Relationship Id="rId7" Type="http://schemas.openxmlformats.org/officeDocument/2006/relationships/hyperlink" Target="https://www.youtube.com/watch?v=OTKjISlQOhs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youtube.com/watch?v=_Jtpf8N5IDE" TargetMode="External"/><Relationship Id="rId5" Type="http://schemas.openxmlformats.org/officeDocument/2006/relationships/hyperlink" Target="https://de.wikipedia.org/wiki/Queen_(Band)" TargetMode="External"/><Relationship Id="rId4" Type="http://schemas.openxmlformats.org/officeDocument/2006/relationships/hyperlink" Target="https://filmkunstkinos.de/filme/highlander-1986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_Jtpf8N5IDE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youtube.com/watch?v=OTKjISlQOhs" TargetMode="Externa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92" y="311075"/>
            <a:ext cx="3222233" cy="20526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>
            <a:spLocks noGrp="1"/>
          </p:cNvSpPr>
          <p:nvPr>
            <p:ph type="ctrTitle"/>
          </p:nvPr>
        </p:nvSpPr>
        <p:spPr>
          <a:xfrm>
            <a:off x="311708" y="1136850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Queen</a:t>
            </a:r>
            <a:endParaRPr dirty="0"/>
          </a:p>
        </p:txBody>
      </p:sp>
      <p:sp>
        <p:nvSpPr>
          <p:cNvPr id="56" name="Google Shape;56;p13"/>
          <p:cNvSpPr txBox="1">
            <a:spLocks noGrp="1"/>
          </p:cNvSpPr>
          <p:nvPr>
            <p:ph type="subTitle" idx="1"/>
          </p:nvPr>
        </p:nvSpPr>
        <p:spPr>
          <a:xfrm>
            <a:off x="311700" y="3189438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Who Wants to Live Forever?(1986)</a:t>
            </a:r>
            <a:endParaRPr/>
          </a:p>
        </p:txBody>
      </p:sp>
      <p:sp>
        <p:nvSpPr>
          <p:cNvPr id="57" name="Google Shape;57;p13"/>
          <p:cNvSpPr txBox="1"/>
          <p:nvPr/>
        </p:nvSpPr>
        <p:spPr>
          <a:xfrm>
            <a:off x="7250552" y="4664575"/>
            <a:ext cx="1678800" cy="33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 dirty="0">
                <a:solidFill>
                  <a:schemeClr val="dk2"/>
                </a:solidFill>
              </a:rPr>
              <a:t>Von King luka, echt krasses referat</a:t>
            </a:r>
            <a:endParaRPr sz="1100" dirty="0">
              <a:solidFill>
                <a:schemeClr val="dk2"/>
              </a:solidFill>
            </a:endParaRPr>
          </a:p>
        </p:txBody>
      </p:sp>
      <p:pic>
        <p:nvPicPr>
          <p:cNvPr id="58" name="Google Shape;58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74850" y="311075"/>
            <a:ext cx="3457449" cy="2052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Analyse des Liedes</a:t>
            </a:r>
            <a:endParaRPr/>
          </a:p>
        </p:txBody>
      </p:sp>
      <p:sp>
        <p:nvSpPr>
          <p:cNvPr id="132" name="Google Shape;132;p22"/>
          <p:cNvSpPr txBox="1">
            <a:spLocks noGrp="1"/>
          </p:cNvSpPr>
          <p:nvPr>
            <p:ph type="body" idx="1"/>
          </p:nvPr>
        </p:nvSpPr>
        <p:spPr>
          <a:xfrm>
            <a:off x="177225" y="1102050"/>
            <a:ext cx="6527100" cy="371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0677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765"/>
              <a:buChar char="●"/>
            </a:pPr>
            <a:r>
              <a:rPr lang="de" sz="1765"/>
              <a:t>Musikalische Merkmale</a:t>
            </a:r>
            <a:endParaRPr sz="1765"/>
          </a:p>
          <a:p>
            <a:pPr marL="914400" lvl="1" indent="-31718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95"/>
              <a:buChar char="○"/>
            </a:pPr>
            <a:r>
              <a:rPr lang="de" sz="1395"/>
              <a:t>Instrumentierung umfasst Streicher, Klavier und Gitarre </a:t>
            </a:r>
            <a:endParaRPr sz="1395"/>
          </a:p>
          <a:p>
            <a:pPr marL="1371600" lvl="2" indent="-317182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95"/>
              <a:buChar char="■"/>
            </a:pPr>
            <a:r>
              <a:rPr lang="de" sz="1395"/>
              <a:t>schafft eine emotionale Atmosphäre</a:t>
            </a:r>
            <a:endParaRPr sz="1395"/>
          </a:p>
          <a:p>
            <a:pPr marL="914400" lvl="1" indent="-31718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95"/>
              <a:buChar char="○"/>
            </a:pPr>
            <a:r>
              <a:rPr lang="de" sz="1395"/>
              <a:t>Melodie ist kraftvoll und ergreifend</a:t>
            </a:r>
            <a:endParaRPr sz="1395"/>
          </a:p>
          <a:p>
            <a:pPr marL="1371600" lvl="2" indent="-31718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95"/>
              <a:buChar char="■"/>
            </a:pPr>
            <a:r>
              <a:rPr lang="de" sz="1395"/>
              <a:t>langsamen Tempo und sich steigernden Crescendo</a:t>
            </a:r>
            <a:endParaRPr sz="1395"/>
          </a:p>
          <a:p>
            <a:pPr marL="1371600" lvl="2" indent="-317182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95"/>
              <a:buChar char="■"/>
            </a:pPr>
            <a:r>
              <a:rPr lang="de" sz="1395"/>
              <a:t>emotionale Spannung des Liedes wird erhöht</a:t>
            </a:r>
            <a:endParaRPr sz="1395"/>
          </a:p>
          <a:p>
            <a:pPr marL="914400" lvl="1" indent="-31718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95"/>
              <a:buChar char="○"/>
            </a:pPr>
            <a:r>
              <a:rPr lang="de" sz="1395"/>
              <a:t>Gitarrenarbeit, um Akzente zu setzen</a:t>
            </a:r>
            <a:endParaRPr sz="1395"/>
          </a:p>
          <a:p>
            <a:pPr marL="1371600" lvl="2" indent="-317182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95"/>
              <a:buChar char="■"/>
            </a:pPr>
            <a:r>
              <a:rPr lang="de" sz="1395"/>
              <a:t>emotionale Atmosphäre des Liedes wird verstärkt</a:t>
            </a:r>
            <a:endParaRPr sz="1395"/>
          </a:p>
          <a:p>
            <a:pPr marL="914400" lvl="1" indent="-31718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95"/>
              <a:buChar char="○"/>
            </a:pPr>
            <a:r>
              <a:rPr lang="de" sz="1395"/>
              <a:t>Freddy Mercury’s Stimme</a:t>
            </a:r>
            <a:endParaRPr sz="1395"/>
          </a:p>
          <a:p>
            <a:pPr marL="1371600" lvl="2" indent="-31718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95"/>
              <a:buChar char="■"/>
            </a:pPr>
            <a:r>
              <a:rPr lang="de" sz="1395"/>
              <a:t>Fähigkeit, tiefe Emotionen zu vermitteln</a:t>
            </a:r>
            <a:endParaRPr sz="1395"/>
          </a:p>
        </p:txBody>
      </p:sp>
      <p:pic>
        <p:nvPicPr>
          <p:cNvPr id="133" name="Google Shape;13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06600" y="1052463"/>
            <a:ext cx="2025700" cy="3038575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2"/>
          <p:cNvSpPr txBox="1"/>
          <p:nvPr/>
        </p:nvSpPr>
        <p:spPr>
          <a:xfrm>
            <a:off x="6686050" y="4125800"/>
            <a:ext cx="2266800" cy="2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>
                <a:solidFill>
                  <a:schemeClr val="dk2"/>
                </a:solidFill>
              </a:rPr>
              <a:t>Poster aus “The Freddie Mercury Story”, 2016</a:t>
            </a:r>
            <a:endParaRPr sz="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de"/>
              <a:t>Analyse des Liedes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2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6625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Textliche Analyse 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/>
              <a:t>“Who Wants to Live Forever?” reflektiert die Sehnsucht nach Unsterblichkeit</a:t>
            </a:r>
            <a:endParaRPr/>
          </a:p>
          <a:p>
            <a:pPr marL="137160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de"/>
              <a:t>emotionale Konflikte, wie Einsamkeit und Verlust</a:t>
            </a:r>
            <a:endParaRPr/>
          </a:p>
          <a:p>
            <a:pPr marL="9144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914400" lvl="1" indent="-317500" algn="l" rtl="0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SzPts val="1400"/>
              <a:buChar char="○"/>
            </a:pPr>
            <a:r>
              <a:rPr lang="de"/>
              <a:t>Refrain “Who waits forever anyway?”</a:t>
            </a:r>
            <a:endParaRPr/>
          </a:p>
          <a:p>
            <a:pPr marL="137160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de"/>
              <a:t>stellt die Frage nach dem Wert der Unsterblichkeit</a:t>
            </a:r>
            <a:endParaRPr/>
          </a:p>
          <a:p>
            <a:pPr marL="137160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de"/>
              <a:t>ob es überhaupt erstrebenswert ist, für immer zu leben</a:t>
            </a:r>
            <a:endParaRPr/>
          </a:p>
        </p:txBody>
      </p:sp>
      <p:pic>
        <p:nvPicPr>
          <p:cNvPr id="141" name="Google Shape;14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9538" y="1017724"/>
            <a:ext cx="2292775" cy="2854700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3"/>
          <p:cNvSpPr txBox="1"/>
          <p:nvPr/>
        </p:nvSpPr>
        <p:spPr>
          <a:xfrm>
            <a:off x="6350763" y="3928450"/>
            <a:ext cx="2670300" cy="2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900">
                <a:solidFill>
                  <a:schemeClr val="dk2"/>
                </a:solidFill>
              </a:rPr>
              <a:t>“Highlander” 1986 Poster - Director’s Cut Edition</a:t>
            </a:r>
            <a:endParaRPr sz="9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de"/>
              <a:t>Analyse des Liedes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2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3361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92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de" sz="1900"/>
              <a:t>stilistische Einflüsse</a:t>
            </a:r>
            <a:endParaRPr sz="1900"/>
          </a:p>
          <a:p>
            <a:pPr marL="914400" lvl="1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de" sz="1500"/>
              <a:t>Mischung aus Rock mit orchestralen und klassischen Musikstilen (Nutzung von Streichern)</a:t>
            </a:r>
            <a:endParaRPr sz="1500"/>
          </a:p>
          <a:p>
            <a:pPr marL="1371600" lvl="2" indent="-3238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500"/>
              <a:buChar char="■"/>
            </a:pPr>
            <a:r>
              <a:rPr lang="de" sz="1500"/>
              <a:t>epische und zeitlose Qualität</a:t>
            </a:r>
            <a:endParaRPr sz="1500"/>
          </a:p>
          <a:p>
            <a:pPr marL="1371600" lvl="0" indent="0" algn="l" rtl="0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900"/>
          </a:p>
          <a:p>
            <a:pPr marL="914400" lvl="1" indent="-3238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500"/>
              <a:buChar char="○"/>
            </a:pPr>
            <a:r>
              <a:rPr lang="de" sz="1500"/>
              <a:t>Verwendung von Klavier und Streichern</a:t>
            </a:r>
            <a:endParaRPr sz="1500"/>
          </a:p>
          <a:p>
            <a:pPr marL="1371600" lvl="2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■"/>
            </a:pPr>
            <a:r>
              <a:rPr lang="de" sz="1500"/>
              <a:t>verleiht eine romantische Atmosphäre</a:t>
            </a:r>
            <a:endParaRPr sz="1500"/>
          </a:p>
        </p:txBody>
      </p:sp>
      <p:pic>
        <p:nvPicPr>
          <p:cNvPr id="149" name="Google Shape;14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32525" y="1544975"/>
            <a:ext cx="3076199" cy="205355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4"/>
          <p:cNvSpPr txBox="1"/>
          <p:nvPr/>
        </p:nvSpPr>
        <p:spPr>
          <a:xfrm>
            <a:off x="5718525" y="3598525"/>
            <a:ext cx="3304200" cy="2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solidFill>
                  <a:schemeClr val="dk2"/>
                </a:solidFill>
              </a:rPr>
              <a:t>Queen, live stage auf der “Works” Tour im Wembley Stadion in London, 1984</a:t>
            </a:r>
            <a:endParaRPr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de"/>
              <a:t>Analyse des Liedes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2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Interpretation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/>
              <a:t>"Who Wants to Live Forever?" kann die Menschlichkeit, die Vergänglichkeit des Lebens und die Suche nach Bedeutung hinterfragen</a:t>
            </a:r>
            <a:endParaRPr/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Char char="○"/>
            </a:pPr>
            <a:r>
              <a:rPr lang="de"/>
              <a:t>Kommentar zu existenziellen Fragen des Daseins verstanden werden</a:t>
            </a:r>
            <a:endParaRPr/>
          </a:p>
          <a:p>
            <a:pPr marL="137160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de"/>
              <a:t>Streben nach Unsterblichkeit und die Akzeptanz der eigenen Endlichkeit umfassen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6"/>
          <p:cNvSpPr txBox="1">
            <a:spLocks noGrp="1"/>
          </p:cNvSpPr>
          <p:nvPr>
            <p:ph type="title"/>
          </p:nvPr>
        </p:nvSpPr>
        <p:spPr>
          <a:xfrm>
            <a:off x="3166950" y="2285400"/>
            <a:ext cx="2810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Erneutes Hören :)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Hörbeispiel</a:t>
            </a:r>
            <a:endParaRPr/>
          </a:p>
        </p:txBody>
      </p:sp>
      <p:sp>
        <p:nvSpPr>
          <p:cNvPr id="167" name="Google Shape;167;p27"/>
          <p:cNvSpPr txBox="1">
            <a:spLocks noGrp="1"/>
          </p:cNvSpPr>
          <p:nvPr>
            <p:ph type="body" idx="1"/>
          </p:nvPr>
        </p:nvSpPr>
        <p:spPr>
          <a:xfrm>
            <a:off x="777625" y="3495725"/>
            <a:ext cx="3359400" cy="29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de" sz="800" i="1">
                <a:solidFill>
                  <a:schemeClr val="dk1"/>
                </a:solidFill>
              </a:rPr>
              <a:t>Official Music Video: </a:t>
            </a:r>
            <a:r>
              <a:rPr lang="de" sz="800" i="1" u="sng">
                <a:solidFill>
                  <a:schemeClr val="hlink"/>
                </a:solidFill>
                <a:hlinkClick r:id="rId3"/>
              </a:rPr>
              <a:t>https://www.youtube.com/watch?v=_Jtpf8N5IDE</a:t>
            </a:r>
            <a:endParaRPr sz="800" i="1"/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275"/>
              <a:buNone/>
            </a:pPr>
            <a:endParaRPr sz="350" i="1">
              <a:solidFill>
                <a:schemeClr val="dk1"/>
              </a:solidFill>
            </a:endParaRPr>
          </a:p>
        </p:txBody>
      </p:sp>
      <p:pic>
        <p:nvPicPr>
          <p:cNvPr id="168" name="Google Shape;168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06275" y="1211325"/>
            <a:ext cx="2258250" cy="228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10027" y="1211337"/>
            <a:ext cx="3094601" cy="2284376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7"/>
          <p:cNvSpPr txBox="1"/>
          <p:nvPr/>
        </p:nvSpPr>
        <p:spPr>
          <a:xfrm>
            <a:off x="4762750" y="3479975"/>
            <a:ext cx="3945300" cy="3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de" sz="800" i="1">
                <a:solidFill>
                  <a:schemeClr val="dk1"/>
                </a:solidFill>
              </a:rPr>
              <a:t>Official Audio (Remastered 2011): </a:t>
            </a:r>
            <a:r>
              <a:rPr lang="de" sz="800" i="1" u="sng">
                <a:solidFill>
                  <a:schemeClr val="accent5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https://www.youtube.com/watch?v=OTKjISlQOhs</a:t>
            </a:r>
            <a:endParaRPr sz="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Verbindung zu AIDS</a:t>
            </a:r>
            <a:endParaRPr/>
          </a:p>
        </p:txBody>
      </p:sp>
      <p:sp>
        <p:nvSpPr>
          <p:cNvPr id="176" name="Google Shape;176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62967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20000"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Das Lied wurde in den 1980er Jahren geschrieben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/>
              <a:t>AIDS-Pandemie erreichte ihren Höhepunkt</a:t>
            </a:r>
            <a:endParaRPr/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Lied behandelt Themen wie Sterblichkeit, Verlust und Suche nach Unsterblichkeit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/>
              <a:t>“Who waits forever anyway?” als Reflexion über die Vergänglichkeit des Lebens und die Dringlichkeit, im Moment zu leben</a:t>
            </a:r>
            <a:endParaRPr/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Viele AIDS-Betroffene sympathisieren mit dem Lied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/>
              <a:t>aufgrund der emotionalen TIefe des Liedes</a:t>
            </a:r>
            <a:endParaRPr/>
          </a:p>
        </p:txBody>
      </p:sp>
      <p:pic>
        <p:nvPicPr>
          <p:cNvPr id="177" name="Google Shape;17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60800" y="1170125"/>
            <a:ext cx="2230800" cy="33342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Fazit</a:t>
            </a:r>
            <a:endParaRPr/>
          </a:p>
        </p:txBody>
      </p:sp>
      <p:sp>
        <p:nvSpPr>
          <p:cNvPr id="183" name="Google Shape;183;p2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"Who Wants to Live Forever?" 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/>
              <a:t>ist ein kraftvolles Lied mit orchestralen Arrangements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/>
              <a:t>tiefgründigen Texten</a:t>
            </a:r>
            <a:br>
              <a:rPr lang="de"/>
            </a:b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/>
              <a:t>keine direkte Verbindung zur AIDS-Krise bestätigt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de"/>
              <a:t>dennoch berührt es Themen wie Sterblichkeit und Hoffnung</a:t>
            </a:r>
            <a:endParaRPr/>
          </a:p>
          <a:p>
            <a:pPr marL="9144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914400" lvl="1" indent="-317500" algn="l" rtl="0">
              <a:spcBef>
                <a:spcPts val="1200"/>
              </a:spcBef>
              <a:spcAft>
                <a:spcPts val="0"/>
              </a:spcAft>
              <a:buSzPts val="1400"/>
              <a:buChar char="○"/>
            </a:pPr>
            <a:r>
              <a:rPr lang="de"/>
              <a:t>bleibt ein bedeutendes Werk in der Popmusikgeschichte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Quellenangaben</a:t>
            </a:r>
            <a:endParaRPr/>
          </a:p>
        </p:txBody>
      </p:sp>
      <p:sp>
        <p:nvSpPr>
          <p:cNvPr id="189" name="Google Shape;189;p30"/>
          <p:cNvSpPr txBox="1">
            <a:spLocks noGrp="1"/>
          </p:cNvSpPr>
          <p:nvPr>
            <p:ph type="body" idx="1"/>
          </p:nvPr>
        </p:nvSpPr>
        <p:spPr>
          <a:xfrm>
            <a:off x="311700" y="136190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45720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293211" algn="l" rtl="0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de" sz="1100" i="1"/>
              <a:t>-</a:t>
            </a:r>
            <a:r>
              <a:rPr lang="de" sz="1100" i="1" u="sng">
                <a:solidFill>
                  <a:schemeClr val="hlink"/>
                </a:solidFill>
                <a:hlinkClick r:id="rId3"/>
              </a:rPr>
              <a:t>https://www1.wdr.de/radio/wdr5/sendungen/zeitzeichen/zeitzeichen-brian-may-100.html</a:t>
            </a:r>
            <a:br>
              <a:rPr lang="de" sz="1100" i="1"/>
            </a:br>
            <a:r>
              <a:rPr lang="de" sz="1100" i="1"/>
              <a:t>-</a:t>
            </a:r>
            <a:r>
              <a:rPr lang="de" sz="1100" i="1" u="sng">
                <a:solidFill>
                  <a:schemeClr val="hlink"/>
                </a:solidFill>
                <a:hlinkClick r:id="rId4"/>
              </a:rPr>
              <a:t>https://filmkunstkinos.de/filme/highlander-1986/</a:t>
            </a:r>
            <a:endParaRPr sz="1100" i="1"/>
          </a:p>
          <a:p>
            <a:pPr marL="457200" lvl="0" indent="-293211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de" sz="1100" i="1"/>
              <a:t>-</a:t>
            </a:r>
            <a:r>
              <a:rPr lang="de" sz="1100" i="1" u="sng">
                <a:solidFill>
                  <a:schemeClr val="hlink"/>
                </a:solidFill>
                <a:hlinkClick r:id="rId5"/>
              </a:rPr>
              <a:t>https://de.wikipedia.org/wiki/Queen_(Band)</a:t>
            </a:r>
            <a:endParaRPr sz="1100" i="1"/>
          </a:p>
          <a:p>
            <a:pPr marL="457200" lvl="0" indent="-293211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de" sz="1100" i="1"/>
              <a:t>-</a:t>
            </a:r>
            <a:r>
              <a:rPr lang="de" sz="1100" i="1" u="sng">
                <a:solidFill>
                  <a:schemeClr val="hlink"/>
                </a:solidFill>
                <a:hlinkClick r:id="rId6"/>
              </a:rPr>
              <a:t>https://www.youtube.com/watch?v=_Jtpf8N5IDE</a:t>
            </a:r>
            <a:endParaRPr sz="1100" i="1"/>
          </a:p>
          <a:p>
            <a:pPr marL="457200" lvl="0" indent="-293211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de" sz="1100" i="1"/>
              <a:t>-</a:t>
            </a:r>
            <a:r>
              <a:rPr lang="de" sz="1100" i="1" u="sng">
                <a:solidFill>
                  <a:schemeClr val="hlink"/>
                </a:solidFill>
                <a:hlinkClick r:id="rId7"/>
              </a:rPr>
              <a:t>https://www.youtube.com/watch?v=OTKjISlQOhs</a:t>
            </a:r>
            <a:endParaRPr sz="1100" i="1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Inhaltsverzeichnis</a:t>
            </a:r>
            <a:endParaRPr/>
          </a:p>
        </p:txBody>
      </p:sp>
      <p:sp>
        <p:nvSpPr>
          <p:cNvPr id="64" name="Google Shape;64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/>
          </a:p>
          <a:p>
            <a:pPr marL="457200" lvl="0" indent="-361950" algn="l" rtl="0">
              <a:spcBef>
                <a:spcPts val="1200"/>
              </a:spcBef>
              <a:spcAft>
                <a:spcPts val="0"/>
              </a:spcAft>
              <a:buSzPts val="2100"/>
              <a:buChar char="-"/>
            </a:pPr>
            <a:r>
              <a:rPr lang="de" sz="2100"/>
              <a:t>Über Queen</a:t>
            </a:r>
            <a:endParaRPr sz="2100"/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de" sz="2100"/>
              <a:t>Entstehungsgeschichte von “Who Wants to Live Forever?”</a:t>
            </a:r>
            <a:endParaRPr sz="2100"/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de" sz="2100"/>
              <a:t>Hörbeispiel</a:t>
            </a:r>
            <a:endParaRPr sz="2100"/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de" sz="2100"/>
              <a:t>Analyse des Liedes</a:t>
            </a:r>
            <a:endParaRPr sz="2100"/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de" sz="2100"/>
              <a:t>Verbindung zu AIDS</a:t>
            </a:r>
            <a:endParaRPr sz="2100"/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de" sz="2100"/>
              <a:t>Schlussfolgerungen</a:t>
            </a:r>
            <a:endParaRPr sz="21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Queen</a:t>
            </a:r>
            <a:endParaRPr/>
          </a:p>
        </p:txBody>
      </p:sp>
      <p:pic>
        <p:nvPicPr>
          <p:cNvPr id="70" name="Google Shape;7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3750" y="1414350"/>
            <a:ext cx="4816500" cy="32051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1" name="Google Shape;71;p15"/>
          <p:cNvCxnSpPr/>
          <p:nvPr/>
        </p:nvCxnSpPr>
        <p:spPr>
          <a:xfrm rot="10800000" flipH="1">
            <a:off x="6354350" y="2129250"/>
            <a:ext cx="1694100" cy="3204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2" name="Google Shape;72;p15"/>
          <p:cNvCxnSpPr/>
          <p:nvPr/>
        </p:nvCxnSpPr>
        <p:spPr>
          <a:xfrm rot="10800000">
            <a:off x="4678850" y="1109325"/>
            <a:ext cx="0" cy="6867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3" name="Google Shape;73;p15"/>
          <p:cNvCxnSpPr/>
          <p:nvPr/>
        </p:nvCxnSpPr>
        <p:spPr>
          <a:xfrm>
            <a:off x="4572000" y="3657950"/>
            <a:ext cx="778500" cy="11907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4" name="Google Shape;74;p15"/>
          <p:cNvCxnSpPr/>
          <p:nvPr/>
        </p:nvCxnSpPr>
        <p:spPr>
          <a:xfrm flipH="1">
            <a:off x="981975" y="2024850"/>
            <a:ext cx="2289300" cy="6411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5" name="Google Shape;75;p15"/>
          <p:cNvSpPr txBox="1"/>
          <p:nvPr/>
        </p:nvSpPr>
        <p:spPr>
          <a:xfrm>
            <a:off x="5224900" y="4756850"/>
            <a:ext cx="1495800" cy="19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chemeClr val="dk2"/>
                </a:solidFill>
              </a:rPr>
              <a:t>Freddie Mercury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76" name="Google Shape;76;p15"/>
          <p:cNvSpPr txBox="1"/>
          <p:nvPr/>
        </p:nvSpPr>
        <p:spPr>
          <a:xfrm>
            <a:off x="4175400" y="819075"/>
            <a:ext cx="1175100" cy="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chemeClr val="dk2"/>
                </a:solidFill>
              </a:rPr>
              <a:t>Brian May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77" name="Google Shape;77;p15"/>
          <p:cNvSpPr txBox="1"/>
          <p:nvPr/>
        </p:nvSpPr>
        <p:spPr>
          <a:xfrm>
            <a:off x="7972150" y="1933350"/>
            <a:ext cx="1495800" cy="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chemeClr val="dk2"/>
                </a:solidFill>
              </a:rPr>
              <a:t>Roger Taylor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78" name="Google Shape;78;p15"/>
          <p:cNvSpPr txBox="1"/>
          <p:nvPr/>
        </p:nvSpPr>
        <p:spPr>
          <a:xfrm>
            <a:off x="403275" y="2571750"/>
            <a:ext cx="1175100" cy="19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chemeClr val="dk2"/>
                </a:solidFill>
              </a:rPr>
              <a:t>John Deacon</a:t>
            </a:r>
            <a:endParaRPr sz="12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Allgemeines zu Queen</a:t>
            </a:r>
            <a:endParaRPr/>
          </a:p>
        </p:txBody>
      </p:sp>
      <p:sp>
        <p:nvSpPr>
          <p:cNvPr id="84" name="Google Shape;84;p16"/>
          <p:cNvSpPr txBox="1">
            <a:spLocks noGrp="1"/>
          </p:cNvSpPr>
          <p:nvPr>
            <p:ph type="body" idx="1"/>
          </p:nvPr>
        </p:nvSpPr>
        <p:spPr>
          <a:xfrm>
            <a:off x="311700" y="1457725"/>
            <a:ext cx="4760700" cy="26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Gründung der Band 1970 in London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Mitglieder 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/>
              <a:t>Gesang - Freddie Mercury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/>
              <a:t>e-Girarre - Brian May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/>
              <a:t>e-Bass - John Deacon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/>
              <a:t>Schlagzeug - Roger Taylor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großen Einfluss und Bedeutung im Arena-Rock und Bombast-Rock</a:t>
            </a:r>
            <a:endParaRPr/>
          </a:p>
        </p:txBody>
      </p:sp>
      <p:pic>
        <p:nvPicPr>
          <p:cNvPr id="85" name="Google Shape;8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0313" y="2052825"/>
            <a:ext cx="4209924" cy="1910375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6"/>
          <p:cNvSpPr txBox="1"/>
          <p:nvPr/>
        </p:nvSpPr>
        <p:spPr>
          <a:xfrm>
            <a:off x="6094834" y="1582200"/>
            <a:ext cx="1500900" cy="3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chemeClr val="dk2"/>
                </a:solidFill>
              </a:rPr>
              <a:t>größten Hits: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Entstehungsgeschichte von “Who Wants to Live Forever?”</a:t>
            </a:r>
            <a:endParaRPr/>
          </a:p>
        </p:txBody>
      </p:sp>
      <p:sp>
        <p:nvSpPr>
          <p:cNvPr id="92" name="Google Shape;92;p17"/>
          <p:cNvSpPr txBox="1">
            <a:spLocks noGrp="1"/>
          </p:cNvSpPr>
          <p:nvPr>
            <p:ph type="body" idx="1"/>
          </p:nvPr>
        </p:nvSpPr>
        <p:spPr>
          <a:xfrm>
            <a:off x="723775" y="1117300"/>
            <a:ext cx="4821600" cy="369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de" sz="1900"/>
              <a:t>“Who Wants to Live Forever?” stammt aus dem Film “Highlander” (1986)</a:t>
            </a:r>
            <a:endParaRPr sz="1900"/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00"/>
          </a:p>
          <a:p>
            <a:pPr marL="457200" lvl="0" indent="-355600" algn="l" rtl="0">
              <a:spcBef>
                <a:spcPts val="1200"/>
              </a:spcBef>
              <a:spcAft>
                <a:spcPts val="0"/>
              </a:spcAft>
              <a:buSzPts val="2000"/>
              <a:buChar char="●"/>
            </a:pPr>
            <a:r>
              <a:rPr lang="de" sz="2000"/>
              <a:t>Filmhandlung </a:t>
            </a:r>
            <a:endParaRPr sz="2000"/>
          </a:p>
          <a:p>
            <a:pPr marL="13716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de" sz="1600"/>
              <a:t>Gruppe unsterblicher Krieger, leben seit Jahrhunderten auf der Erde </a:t>
            </a:r>
            <a:endParaRPr sz="1600"/>
          </a:p>
          <a:p>
            <a:pPr marL="13716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de" sz="1600"/>
              <a:t>befinden sich in einem Kampf um die ultimative Macht</a:t>
            </a:r>
            <a:endParaRPr sz="16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60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600"/>
          </a:p>
        </p:txBody>
      </p:sp>
      <p:pic>
        <p:nvPicPr>
          <p:cNvPr id="93" name="Google Shape;9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23105" y="1017725"/>
            <a:ext cx="2465970" cy="36960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7"/>
          <p:cNvSpPr txBox="1"/>
          <p:nvPr/>
        </p:nvSpPr>
        <p:spPr>
          <a:xfrm>
            <a:off x="6123075" y="4713725"/>
            <a:ext cx="2466000" cy="25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solidFill>
                  <a:schemeClr val="dk2"/>
                </a:solidFill>
              </a:rPr>
              <a:t>Poster des Films “Highlander” aus 1986</a:t>
            </a:r>
            <a:endParaRPr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de"/>
              <a:t>Entstehungsgeschichte von “Who Wants to Live Forever?”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18"/>
          <p:cNvSpPr txBox="1">
            <a:spLocks noGrp="1"/>
          </p:cNvSpPr>
          <p:nvPr>
            <p:ph type="body" idx="1"/>
          </p:nvPr>
        </p:nvSpPr>
        <p:spPr>
          <a:xfrm>
            <a:off x="311700" y="1422075"/>
            <a:ext cx="45012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de" sz="2000"/>
              <a:t>Gitarrist Brian May </a:t>
            </a:r>
            <a:endParaRPr sz="2000"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de" sz="1600"/>
              <a:t>wurde gebeten, einen Song für den Soundtrack des Films zu erstellen</a:t>
            </a:r>
            <a:endParaRPr sz="160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de" sz="1600"/>
              <a:t> war inspiriert, über Themen wie Unsterblichkeit, Liebe und Verlust zu schreiben</a:t>
            </a:r>
            <a:endParaRPr sz="1600"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de" sz="1600"/>
              <a:t>schrieb “Who Wants to Live Forever?” alleine und komponierte die Musik</a:t>
            </a:r>
            <a:endParaRPr sz="1600"/>
          </a:p>
        </p:txBody>
      </p:sp>
      <p:pic>
        <p:nvPicPr>
          <p:cNvPr id="101" name="Google Shape;10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80700" y="1513650"/>
            <a:ext cx="4083776" cy="2297125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8"/>
          <p:cNvSpPr txBox="1"/>
          <p:nvPr/>
        </p:nvSpPr>
        <p:spPr>
          <a:xfrm>
            <a:off x="5912138" y="3810775"/>
            <a:ext cx="2220900" cy="4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solidFill>
                  <a:schemeClr val="dk2"/>
                </a:solidFill>
              </a:rPr>
              <a:t>Gitarrist Brian May am 19.07.2022</a:t>
            </a:r>
            <a:endParaRPr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de"/>
              <a:t>Entstehungsgeschichte von “Who Wants to Live Forever?”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6312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Lied wurde Teil des Albums “A Kind of Magic” von Queen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wurde ebenfalls als Single veröffentlicht </a:t>
            </a:r>
            <a:endParaRPr/>
          </a:p>
        </p:txBody>
      </p:sp>
      <p:pic>
        <p:nvPicPr>
          <p:cNvPr id="109" name="Google Shape;10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0200" y="1378800"/>
            <a:ext cx="2005373" cy="20054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9"/>
          <p:cNvSpPr txBox="1"/>
          <p:nvPr/>
        </p:nvSpPr>
        <p:spPr>
          <a:xfrm>
            <a:off x="4029775" y="3384200"/>
            <a:ext cx="2686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solidFill>
                  <a:schemeClr val="dk2"/>
                </a:solidFill>
              </a:rPr>
              <a:t>“A Kind of Magic”, Juni 1986 Album Cover</a:t>
            </a:r>
            <a:endParaRPr sz="1000">
              <a:solidFill>
                <a:schemeClr val="dk2"/>
              </a:solidFill>
            </a:endParaRPr>
          </a:p>
        </p:txBody>
      </p:sp>
      <p:pic>
        <p:nvPicPr>
          <p:cNvPr id="111" name="Google Shape;111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39775" y="1378800"/>
            <a:ext cx="2005375" cy="2014925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9"/>
          <p:cNvSpPr txBox="1"/>
          <p:nvPr/>
        </p:nvSpPr>
        <p:spPr>
          <a:xfrm>
            <a:off x="7039713" y="3384200"/>
            <a:ext cx="20055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solidFill>
                  <a:schemeClr val="dk2"/>
                </a:solidFill>
              </a:rPr>
              <a:t>“Who Wants to Live Forever”, UK Single Sleeve, 1986</a:t>
            </a:r>
            <a:endParaRPr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Hörbeispiel</a:t>
            </a:r>
            <a:endParaRPr/>
          </a:p>
        </p:txBody>
      </p:sp>
      <p:sp>
        <p:nvSpPr>
          <p:cNvPr id="118" name="Google Shape;118;p20"/>
          <p:cNvSpPr txBox="1">
            <a:spLocks noGrp="1"/>
          </p:cNvSpPr>
          <p:nvPr>
            <p:ph type="body" idx="1"/>
          </p:nvPr>
        </p:nvSpPr>
        <p:spPr>
          <a:xfrm>
            <a:off x="777625" y="3495725"/>
            <a:ext cx="3359400" cy="29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de" sz="800" i="1">
                <a:solidFill>
                  <a:schemeClr val="dk1"/>
                </a:solidFill>
              </a:rPr>
              <a:t>Official Music Video: </a:t>
            </a:r>
            <a:r>
              <a:rPr lang="de" sz="800" i="1" u="sng">
                <a:solidFill>
                  <a:schemeClr val="hlink"/>
                </a:solidFill>
                <a:hlinkClick r:id="rId3"/>
              </a:rPr>
              <a:t>https://www.youtube.com/watch?v=_Jtpf8N5IDE</a:t>
            </a:r>
            <a:endParaRPr sz="800" i="1"/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275"/>
              <a:buNone/>
            </a:pPr>
            <a:endParaRPr sz="350" i="1">
              <a:solidFill>
                <a:schemeClr val="dk1"/>
              </a:solidFill>
            </a:endParaRPr>
          </a:p>
        </p:txBody>
      </p:sp>
      <p:pic>
        <p:nvPicPr>
          <p:cNvPr id="119" name="Google Shape;11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06275" y="1211325"/>
            <a:ext cx="2258250" cy="228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10027" y="1211337"/>
            <a:ext cx="3094601" cy="2284376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0"/>
          <p:cNvSpPr txBox="1"/>
          <p:nvPr/>
        </p:nvSpPr>
        <p:spPr>
          <a:xfrm>
            <a:off x="4762750" y="3479975"/>
            <a:ext cx="3945300" cy="3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 sz="800" i="1">
                <a:solidFill>
                  <a:schemeClr val="dk1"/>
                </a:solidFill>
              </a:rPr>
              <a:t>Official Audio (Remastered 2011): </a:t>
            </a:r>
            <a:r>
              <a:rPr lang="de" sz="800" i="1" u="sng">
                <a:solidFill>
                  <a:schemeClr val="accent5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https://www.youtube.com/watch?v=OTKjISlQOhs</a:t>
            </a:r>
            <a:endParaRPr sz="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1"/>
          <p:cNvSpPr txBox="1">
            <a:spLocks noGrp="1"/>
          </p:cNvSpPr>
          <p:nvPr>
            <p:ph type="title"/>
          </p:nvPr>
        </p:nvSpPr>
        <p:spPr>
          <a:xfrm>
            <a:off x="2375850" y="2285400"/>
            <a:ext cx="4392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Was ist euer erster Eindruck?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710</Words>
  <Application>Microsoft Office PowerPoint</Application>
  <PresentationFormat>Bildschirmpräsentation (16:9)</PresentationFormat>
  <Paragraphs>112</Paragraphs>
  <Slides>18</Slides>
  <Notes>18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1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18</vt:i4>
      </vt:variant>
    </vt:vector>
  </HeadingPairs>
  <TitlesOfParts>
    <vt:vector size="20" baseType="lpstr">
      <vt:lpstr>Arial</vt:lpstr>
      <vt:lpstr>Simple Light</vt:lpstr>
      <vt:lpstr>Queen</vt:lpstr>
      <vt:lpstr>Inhaltsverzeichnis</vt:lpstr>
      <vt:lpstr>Queen</vt:lpstr>
      <vt:lpstr>Allgemeines zu Queen</vt:lpstr>
      <vt:lpstr>Entstehungsgeschichte von “Who Wants to Live Forever?”</vt:lpstr>
      <vt:lpstr>Entstehungsgeschichte von “Who Wants to Live Forever?” </vt:lpstr>
      <vt:lpstr>Entstehungsgeschichte von “Who Wants to Live Forever?” </vt:lpstr>
      <vt:lpstr>Hörbeispiel</vt:lpstr>
      <vt:lpstr>Was ist euer erster Eindruck?</vt:lpstr>
      <vt:lpstr>Analyse des Liedes</vt:lpstr>
      <vt:lpstr>Analyse des Liedes </vt:lpstr>
      <vt:lpstr>Analyse des Liedes </vt:lpstr>
      <vt:lpstr>Analyse des Liedes </vt:lpstr>
      <vt:lpstr>Erneutes Hören :)</vt:lpstr>
      <vt:lpstr>Hörbeispiel</vt:lpstr>
      <vt:lpstr>Verbindung zu AIDS</vt:lpstr>
      <vt:lpstr>Fazit</vt:lpstr>
      <vt:lpstr>Quellenangaben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Luka Novakovic</cp:lastModifiedBy>
  <cp:revision>1</cp:revision>
  <dcterms:modified xsi:type="dcterms:W3CDTF">2025-01-29T21:12:00Z</dcterms:modified>
</cp:coreProperties>
</file>